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65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BC32"/>
    <a:srgbClr val="2A5A06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4B58F-E85D-4099-8407-09C561C6BB90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3C86C-3487-4023-8CFD-2873737D1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163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734410"/>
            <a:ext cx="7329840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414165"/>
            <a:ext cx="7329840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7ABC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2E8F-5C24-48C5-99BA-931FFB98E378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2D63-034A-4073-8152-4EB8E7B98178}" type="datetime1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39B0F-89AC-4E98-B783-B912F49DA537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8F3E-0FBC-4D90-83B9-68930AFED90B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610820"/>
          </a:xfrm>
          <a:solidFill>
            <a:srgbClr val="7ABC32"/>
          </a:solidFill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B0E6-4BC4-4B72-B26A-6A0DA868E611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1"/>
            <a:ext cx="6558080" cy="610820"/>
          </a:xfrm>
          <a:solidFill>
            <a:srgbClr val="7ABC32"/>
          </a:solidFill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138425"/>
            <a:ext cx="6558080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AB887-3374-4859-B709-A83115F5ED33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E192-3E40-43CA-BBE2-791C83EE0C91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2531-9906-4599-9919-DE796EEF8A00}" type="datetime1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  <a:solidFill>
            <a:srgbClr val="7ABC32"/>
          </a:solidFill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54654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040188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54654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84517"/>
            <a:ext cx="404177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A635-0FE6-4ED8-9AA6-2D3B36E21A04}" type="datetime1">
              <a:rPr lang="en-US" smtClean="0"/>
              <a:t>11/26/2014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6921-14BD-4378-A738-44A2F8534C08}" type="datetime1">
              <a:rPr lang="en-US" smtClean="0"/>
              <a:t>11/26/2014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312F6-086C-4E3A-84E0-519B63851DA1}" type="datetime1">
              <a:rPr lang="en-US" smtClean="0"/>
              <a:t>11/26/2014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99EE8-531B-436B-87F9-5D837F5C9FBA}" type="datetime1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9CA88-85CF-4452-973E-2790F26463ED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3123590"/>
            <a:ext cx="5802790" cy="2137870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ea typeface="Times New Roman"/>
                <a:cs typeface="Times New Roman"/>
              </a:rPr>
              <a:t>Организация и содержание </a:t>
            </a: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r>
              <a:rPr lang="ru-RU" b="1" dirty="0">
                <a:ea typeface="Times New Roman"/>
              </a:rPr>
              <a:t>психолого-педагогической работы в ДОО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261460"/>
            <a:ext cx="7329840" cy="91623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Методист ИМО УО г.Казани</a:t>
            </a:r>
          </a:p>
          <a:p>
            <a:r>
              <a:rPr lang="ru-RU" dirty="0" smtClean="0"/>
              <a:t>Морозова Марина Васильевна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122164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indent="228600"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ea typeface="Times New Roman"/>
                <a:cs typeface="Times New Roman"/>
              </a:rPr>
              <a:t>Примерные </a:t>
            </a:r>
            <a:r>
              <a:rPr lang="ru-RU" dirty="0">
                <a:ea typeface="Times New Roman"/>
                <a:cs typeface="Times New Roman"/>
              </a:rPr>
              <a:t>виды детской деятельности в соответствии с возрастом детей:</a:t>
            </a: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4428445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ru-RU" sz="6200" dirty="0" smtClean="0"/>
              <a:t>для </a:t>
            </a:r>
            <a:r>
              <a:rPr lang="ru-RU" sz="6200" dirty="0"/>
              <a:t>детей дошкольного возраста (3 года – 8 лет</a:t>
            </a:r>
            <a:r>
              <a:rPr lang="ru-RU" sz="6200" dirty="0" smtClean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6200" dirty="0" smtClean="0"/>
              <a:t> </a:t>
            </a:r>
            <a:r>
              <a:rPr lang="ru-RU" sz="6200" dirty="0"/>
              <a:t>- ряд ведущих видов деятельности, таких как игровая, включая сюжетно-ролевую игру, игру с правилами и другие виды игры, коммуникативная (общение и взаимодействие со взрослыми и сверстниками), </a:t>
            </a:r>
            <a:r>
              <a:rPr lang="ru-RU" sz="6200" dirty="0" smtClean="0"/>
              <a:t>познавательно-исследовательская, </a:t>
            </a:r>
            <a:r>
              <a:rPr lang="ru-RU" sz="6200" dirty="0"/>
              <a:t>а также восприятие художественной литературы и фольклора, самообслуживание и элементарный бытовой труд (в помещении и на улице), конструирование из разного материала, включая конструкторы, модули, бумагу, природный и </a:t>
            </a:r>
            <a:r>
              <a:rPr lang="ru-RU" sz="6200" dirty="0" smtClean="0"/>
              <a:t>иной материал</a:t>
            </a:r>
            <a:r>
              <a:rPr lang="ru-RU" sz="6200" dirty="0"/>
              <a:t>, изобразительная (рисования, лепка, аппликация), музыкальная (восприятие  и  понимание  смысла  музыкальных  произведений,  пение, музыкально-ритмические  движения,  игры  на  детских  музыкальных инструментах) и двигательная (овладение основными движениями) формы активности </a:t>
            </a:r>
            <a:r>
              <a:rPr lang="ru-RU" sz="6200" dirty="0" smtClean="0"/>
              <a:t>ребенка</a:t>
            </a:r>
            <a:endParaRPr lang="ru-RU" sz="62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3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122164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ea typeface="Times New Roman"/>
                <a:cs typeface="Times New Roman"/>
              </a:rPr>
              <a:t>Современные </a:t>
            </a:r>
            <a:r>
              <a:rPr lang="ru-RU" b="1" dirty="0">
                <a:ea typeface="Times New Roman"/>
                <a:cs typeface="Times New Roman"/>
              </a:rPr>
              <a:t>формы работы с детьми дошкольного возраста</a:t>
            </a: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691271"/>
              </p:ext>
            </p:extLst>
          </p:nvPr>
        </p:nvGraphicFramePr>
        <p:xfrm>
          <a:off x="449263" y="2054225"/>
          <a:ext cx="8229600" cy="3805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2982"/>
                <a:gridCol w="5786618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Вид детской деятельности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Примеры форм работы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Игровая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Дидактические игры, игры-состязания, подвижные игры, сюжетно-ролевые  игры,  имитационные  игры,  коммуникативные  игры, театрализованные игры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Двигательная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Игровые упражнения и игровые проблемные ситуации с включением разных форм двигательной активности;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Развивающая игра с включением разных форм двигательной активности;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Игры и игровые ситуации с включением разных форм двигательной активности;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Физкультурно-музыкальный досуг;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Физкультурный праздник;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Игры-соревнования;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Подвижные игры с правилами;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Подвижные дидактические игры;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Фестиваль подвижных игр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9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122164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ea typeface="Times New Roman"/>
                <a:cs typeface="Times New Roman"/>
              </a:rPr>
              <a:t>Современные </a:t>
            </a:r>
            <a:r>
              <a:rPr lang="ru-RU" b="1" dirty="0">
                <a:ea typeface="Times New Roman"/>
                <a:cs typeface="Times New Roman"/>
              </a:rPr>
              <a:t>формы работы с детьми дошкольного возраста</a:t>
            </a: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162560"/>
              </p:ext>
            </p:extLst>
          </p:nvPr>
        </p:nvGraphicFramePr>
        <p:xfrm>
          <a:off x="449263" y="2054225"/>
          <a:ext cx="8229600" cy="4542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2982"/>
                <a:gridCol w="5786618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Вид детской деятельности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Примеры форм работы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Трудовая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Мастерская добрых дел (подклейка книг, ремонт игрушек и др.);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Чтение художественной литературы, связанной с тематикой трудовой и профессиональной деятельности;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Викторины;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Целевые прогулки;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Мастер-классы (шеф-повар готовит тесто для пирогов и др.);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Создание альбомов о профессиях;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Проекты (выпуск газеты, съемка видеофильма о профессиях сотрудников детского сада, на тему «Нефть и нефтепродукты» и др.)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Экскурсия (на почту и др.);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Целевые прогулки;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Дидактические игры («Что нужно для работы», «Найди лишний предмет и др.);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Сюжетно-ролевые игры, в которых дети отражают полученные знания и представления;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Наблюдения за трудом взрослых (повара и др.);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Встречи с людьми разных профессий;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2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122164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ea typeface="Times New Roman"/>
                <a:cs typeface="Times New Roman"/>
              </a:rPr>
              <a:t>Современные </a:t>
            </a:r>
            <a:r>
              <a:rPr lang="ru-RU" b="1" dirty="0">
                <a:ea typeface="Times New Roman"/>
                <a:cs typeface="Times New Roman"/>
              </a:rPr>
              <a:t>формы работы с детьми дошкольного возраста</a:t>
            </a: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807193"/>
              </p:ext>
            </p:extLst>
          </p:nvPr>
        </p:nvGraphicFramePr>
        <p:xfrm>
          <a:off x="449263" y="2054225"/>
          <a:ext cx="8229600" cy="4542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2982"/>
                <a:gridCol w="5786618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Вид детской деятельности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Примеры форм работы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Познавательно-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исследовательская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Наблюдение;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Экскурсия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Решение проблемной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ситуации;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Опыты;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Коллекционирование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Экспериментирование («Какого цвета снег?» и др.);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Конференции;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Моделирование;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Реализация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проекта;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Игра (сюжетная, с правилами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Диспуты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 участием родителей);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Познавательно-интеллектуальный досуг;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 в исследовательской лаборатории;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Беседа;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Ситуативный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разговор;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Речевая ситуация;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Игровая обучающая ситуация: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ситуации-иллюстрации;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ситуации-упражнения;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ситуации-проблемы;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ситуации-оценки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Составление и отгадывание загадок;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Игры (сюжетные, с правилами);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Диалог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122164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ea typeface="Times New Roman"/>
                <a:cs typeface="Times New Roman"/>
              </a:rPr>
              <a:t>Современные </a:t>
            </a:r>
            <a:r>
              <a:rPr lang="ru-RU" b="1" dirty="0">
                <a:ea typeface="Times New Roman"/>
                <a:cs typeface="Times New Roman"/>
              </a:rPr>
              <a:t>формы работы с детьми дошкольного возраста</a:t>
            </a: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358615"/>
              </p:ext>
            </p:extLst>
          </p:nvPr>
        </p:nvGraphicFramePr>
        <p:xfrm>
          <a:off x="449262" y="2054225"/>
          <a:ext cx="8398477" cy="4542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3114"/>
                <a:gridCol w="5905363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Вид детской деятельности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Примеры форм работы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Коммуникативная  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Беседа;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Ситуативный разговор;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Речевая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ситуация;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Игровая обучающая ситуация: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ситуации-иллюстрации;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ситуации-упражнения;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ситуации-проблемы;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ситуации-оценки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Составление и отгадывание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загадок;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Игры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(сюжетные, с правилами);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Диалог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Чтение  (восприятие)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художественной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литературы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Чтение и обсуждение: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произведений художественной литературы;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Просмотр и обсуждение: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мультфильмов  и  видеофильмов  по  художественным произведениям; телепередач;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книг и иллюстрированных энциклопедий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Разучивание стихотворений;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Творческий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вечер;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Литературная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гостиная;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Инсценировка и драматизация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сказок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Игра-викторина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3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106893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ea typeface="Times New Roman"/>
                <a:cs typeface="Times New Roman"/>
              </a:rPr>
              <a:t>Современные </a:t>
            </a:r>
            <a:r>
              <a:rPr lang="ru-RU" b="1" dirty="0">
                <a:ea typeface="Times New Roman"/>
                <a:cs typeface="Times New Roman"/>
              </a:rPr>
              <a:t>формы работы с детьми дошкольного возраста</a:t>
            </a: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929766"/>
              </p:ext>
            </p:extLst>
          </p:nvPr>
        </p:nvGraphicFramePr>
        <p:xfrm>
          <a:off x="448965" y="1749246"/>
          <a:ext cx="8229600" cy="4909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2162"/>
                <a:gridCol w="6397438"/>
              </a:tblGrid>
              <a:tr h="4761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Вид детской деятельности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Примеры форм работы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835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Продуктивная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Мастерская  по  изготовлению  продуктов  детского  творчества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Восприятие произведений изобразительного искусства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(украшение предметов для личного пользования и др.);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Игра-эксперимент;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Художественный проект;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Опыты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красками;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68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Игровая ситуация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Художественно-дидактическая игра;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Оформление выставок: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 народных мастеров;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произведений декоративно-прикладного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искусства;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книг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иллюстрациями;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репродукций  произведений  живописи,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скульптуры,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архитектуры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выставок детского творчества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Развлечение;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Игра-викторина;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Игра-путешествие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Чтение книг из серии «Встреча с картиной»;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Рассматривание и обсуждение: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иллюстраций;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народных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игрушек;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произведений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искусства;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слайдов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картин художников;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Экскурсия в «зал искусств» на выставку репродукций картин, малых скульптурных форм, изделий декоративно-прикладного искусства;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Просмотр видеофильмов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1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965" y="527604"/>
            <a:ext cx="8229600" cy="137434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ea typeface="Times New Roman"/>
                <a:cs typeface="Times New Roman"/>
              </a:rPr>
              <a:t>Современные </a:t>
            </a:r>
            <a:r>
              <a:rPr lang="ru-RU" b="1" dirty="0">
                <a:ea typeface="Times New Roman"/>
                <a:cs typeface="Times New Roman"/>
              </a:rPr>
              <a:t>формы работы с детьми дошкольного возраста</a:t>
            </a: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982960"/>
              </p:ext>
            </p:extLst>
          </p:nvPr>
        </p:nvGraphicFramePr>
        <p:xfrm>
          <a:off x="448965" y="2054655"/>
          <a:ext cx="8229600" cy="3925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2162"/>
                <a:gridCol w="6397438"/>
              </a:tblGrid>
              <a:tr h="4761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Вид детской деятельности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Примеры форм работы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835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Музыкально-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художественная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Музыкальная игра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Музыкальная игра-драматизация;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Театрализованная игра;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Разыгрывание сценок из жизни кукольных персонажей;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Досуг;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Игровая ситуация;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Театральная постановка;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Концерт;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Игровые упражнения;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Музыкально-двигательные этюды;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Праздничный утренник-игра;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Развлечение;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Музыкальная гостиная;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Слушание музыки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5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670" y="2054655"/>
            <a:ext cx="7772400" cy="13620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1800" dirty="0">
                <a:latin typeface="+mn-lt"/>
                <a:ea typeface="Times New Roman"/>
              </a:rPr>
              <a:t>Непосредственно образовательная деятельность (НОД) реализуется через организацию различных видов детской деятельности и их интеграцию с использованием  разнообразных  форм,  выбор  которых  осуществляется педагогами самостоятельно в зависимости от контингента детей, уровня освоения общеобразовательной программы дошкольного образования и решения конкретных образовательных задач</a:t>
            </a:r>
            <a:endParaRPr lang="ru-RU" sz="1800" dirty="0">
              <a:latin typeface="+mn-lt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6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Самостоятельная деятельность детей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ea typeface="Times New Roman"/>
                <a:cs typeface="Times New Roman"/>
              </a:rPr>
              <a:t>Самостоятельная  деятельность  детей  –  это  свободная  деятельность воспитанников в условиях созданной педагогами предметно-развивающей образовательной среды, обеспечивающая выбор каждым ребенком деятельности по интересам и позволяющая ему взаимодействовать со сверстниками или действовать </a:t>
            </a:r>
            <a:r>
              <a:rPr lang="ru-RU" dirty="0" smtClean="0">
                <a:ea typeface="Times New Roman"/>
                <a:cs typeface="Times New Roman"/>
              </a:rPr>
              <a:t>индивидуально</a:t>
            </a:r>
            <a:endParaRPr lang="ru-RU" sz="2000" dirty="0"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965" y="833014"/>
            <a:ext cx="8229600" cy="137434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ea typeface="Times New Roman"/>
              </a:rPr>
              <a:t>При планировании и составлении режима и расписания образовательной деятельности необходимо учитывать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965" y="2360065"/>
            <a:ext cx="8229600" cy="391880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общий объем непосредственно образовательной деятельности в неделю;</a:t>
            </a:r>
          </a:p>
          <a:p>
            <a:pPr lvl="0"/>
            <a:r>
              <a:rPr lang="ru-RU" dirty="0"/>
              <a:t>продолжительность  периодов  непрерывной  непосредственно образовательной деятельности; количество периодов непрерывной непосред-ственно образовательной деятельности в течение дня;</a:t>
            </a:r>
          </a:p>
          <a:p>
            <a:pPr lvl="0"/>
            <a:r>
              <a:rPr lang="ru-RU" dirty="0"/>
              <a:t>распределение периодов непрерывной непосредственно образовательной деятельности в течение дня (в первую и во вторую половину);</a:t>
            </a:r>
          </a:p>
          <a:p>
            <a:pPr lvl="0"/>
            <a:r>
              <a:rPr lang="ru-RU" dirty="0"/>
              <a:t>перерывы  между  периодами  непрерывной  непосредственно образовательной деятельности.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95362"/>
            <a:ext cx="8229600" cy="458115"/>
          </a:xfrm>
          <a:solidFill>
            <a:srgbClr val="7ABC32"/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План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106182"/>
            <a:ext cx="8229600" cy="39188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1. Формы, виды и направления образовательной деятельности в ДОО.</a:t>
            </a:r>
          </a:p>
          <a:p>
            <a:pPr marL="0" indent="0">
              <a:buNone/>
            </a:pPr>
            <a:r>
              <a:rPr lang="ru-RU" dirty="0"/>
              <a:t>2. Режим реализации образовательных задач в процессе детской деятельности.</a:t>
            </a:r>
          </a:p>
          <a:p>
            <a:pPr marL="0" indent="0">
              <a:buNone/>
            </a:pPr>
            <a:r>
              <a:rPr lang="ru-RU" dirty="0"/>
              <a:t>3.  Содержание  психолого-педагогической  работы  по  реализации образовательных задач в ДОО.</a:t>
            </a:r>
          </a:p>
          <a:p>
            <a:pPr marL="0" indent="0">
              <a:buNone/>
            </a:pPr>
            <a:r>
              <a:rPr lang="ru-RU" dirty="0"/>
              <a:t>4. Основные принципы и направления деятельности современного педагога ДОО.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122164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a typeface="Times New Roman"/>
                <a:cs typeface="Times New Roman"/>
              </a:rPr>
              <a:t/>
            </a:r>
            <a:br>
              <a:rPr lang="ru-RU" b="1" dirty="0" smtClean="0">
                <a:ea typeface="Times New Roman"/>
                <a:cs typeface="Times New Roman"/>
              </a:rPr>
            </a:br>
            <a:r>
              <a:rPr lang="ru-RU" b="1" dirty="0" smtClean="0">
                <a:ea typeface="Times New Roman"/>
                <a:cs typeface="Times New Roman"/>
              </a:rPr>
              <a:t>Режим </a:t>
            </a:r>
            <a:r>
              <a:rPr lang="ru-RU" b="1" dirty="0">
                <a:ea typeface="Times New Roman"/>
                <a:cs typeface="Times New Roman"/>
              </a:rPr>
              <a:t>реализации образовательных задач в процессе </a:t>
            </a:r>
            <a:r>
              <a:rPr lang="ru-RU" b="1" dirty="0" smtClean="0">
                <a:ea typeface="Times New Roman"/>
                <a:cs typeface="Times New Roman"/>
              </a:rPr>
              <a:t>детской</a:t>
            </a:r>
            <a:r>
              <a:rPr lang="ru-RU" sz="2800" dirty="0" smtClean="0">
                <a:ea typeface="Times New Roman"/>
                <a:cs typeface="Times New Roman"/>
              </a:rPr>
              <a:t> </a:t>
            </a:r>
            <a:r>
              <a:rPr lang="ru-RU" b="1" dirty="0" smtClean="0">
                <a:ea typeface="Times New Roman"/>
                <a:cs typeface="Times New Roman"/>
              </a:rPr>
              <a:t>деятельности</a:t>
            </a: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определенную продолжительность непосредственно-образовательной деятельности, труда и рациональное сочетание их с отдыхом;</a:t>
            </a:r>
          </a:p>
          <a:p>
            <a:pPr lvl="0"/>
            <a:r>
              <a:rPr lang="ru-RU" dirty="0"/>
              <a:t>регулярное питание;</a:t>
            </a:r>
          </a:p>
          <a:p>
            <a:pPr lvl="0"/>
            <a:r>
              <a:rPr lang="ru-RU" dirty="0"/>
              <a:t>полноценный сон;</a:t>
            </a:r>
          </a:p>
          <a:p>
            <a:pPr lvl="0"/>
            <a:r>
              <a:rPr lang="ru-RU" dirty="0"/>
              <a:t>достаточное пребывание детей на воздухе.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7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Оптимальный режим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just">
              <a:lnSpc>
                <a:spcPct val="115000"/>
              </a:lnSpc>
              <a:buFont typeface="Wingdings"/>
              <a:buChar char=""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понедельник  и  пятница  не  должны  быть  физически  и интеллектуально  загружены;  необходимо  обеспечить  ребенку  «легкое» вхождение в рабочую неделю и состояние удовлетворенности от пребывания в детском саду в конце недели;</a:t>
            </a:r>
            <a:endParaRPr lang="ru-RU" sz="20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"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каждый день должен отличаться от предыдущего по характеру игровой и образовательной деятельностей, по месту и форме и организации;</a:t>
            </a:r>
            <a:endParaRPr lang="ru-RU" sz="20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"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должно быть предусмотрено время для индивидуальных контактов каждого педагога с детьми на основе неформального общения;</a:t>
            </a:r>
            <a:endParaRPr lang="ru-RU" sz="20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"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учитывается время для совместных игр взрослых с детьми, причем инициатива должна принадлежать воспитанникам, а педагогам следует ее всячески поощрять;</a:t>
            </a:r>
            <a:endParaRPr lang="ru-RU" sz="20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"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должно  быть  предусмотрено  время  для  профилактических мероприятий, релаксационных, музыкальных пауз и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психотренингов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7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167975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a typeface="Times New Roman"/>
                <a:cs typeface="Times New Roman"/>
              </a:rPr>
              <a:t/>
            </a:r>
            <a:br>
              <a:rPr lang="ru-RU" b="1" dirty="0" smtClean="0">
                <a:ea typeface="Times New Roman"/>
                <a:cs typeface="Times New Roman"/>
              </a:rPr>
            </a:br>
            <a:r>
              <a:rPr lang="ru-RU" b="1" dirty="0" smtClean="0">
                <a:ea typeface="Times New Roman"/>
                <a:cs typeface="Times New Roman"/>
              </a:rPr>
              <a:t>Содержание </a:t>
            </a:r>
            <a:r>
              <a:rPr lang="ru-RU" b="1" dirty="0">
                <a:ea typeface="Times New Roman"/>
                <a:cs typeface="Times New Roman"/>
              </a:rPr>
              <a:t>психолого-педагогической работы по реализации</a:t>
            </a: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r>
              <a:rPr lang="ru-RU" b="1" dirty="0">
                <a:ea typeface="Times New Roman"/>
                <a:cs typeface="Times New Roman"/>
              </a:rPr>
              <a:t>образовательных задач в ДОО</a:t>
            </a: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для поддержания баланса между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всеми</a:t>
            </a:r>
            <a:r>
              <a:rPr lang="ru-RU" sz="2000" dirty="0" smtClean="0"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направлениями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работы дошкольного образовательного учреждения и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введены</a:t>
            </a:r>
            <a:r>
              <a:rPr lang="ru-RU" sz="2000" dirty="0" smtClean="0"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образовательные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области – все они в равной степени должны быть представлены в образовательной программе дошкольного учреждения.</a:t>
            </a:r>
            <a:endParaRPr lang="ru-RU" sz="2000" dirty="0"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04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183246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a typeface="Times New Roman"/>
                <a:cs typeface="Times New Roman"/>
              </a:rPr>
              <a:t/>
            </a:r>
            <a:br>
              <a:rPr lang="ru-RU" b="1" dirty="0" smtClean="0">
                <a:ea typeface="Times New Roman"/>
                <a:cs typeface="Times New Roman"/>
              </a:rPr>
            </a:br>
            <a:r>
              <a:rPr lang="ru-RU" b="1" dirty="0" smtClean="0">
                <a:ea typeface="Times New Roman"/>
                <a:cs typeface="Times New Roman"/>
              </a:rPr>
              <a:t>Основные </a:t>
            </a:r>
            <a:r>
              <a:rPr lang="ru-RU" b="1" dirty="0">
                <a:ea typeface="Times New Roman"/>
                <a:cs typeface="Times New Roman"/>
              </a:rPr>
              <a:t>принципы и направления деятельности современного педагога</a:t>
            </a: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r>
              <a:rPr lang="ru-RU" b="1" dirty="0">
                <a:ea typeface="Times New Roman"/>
                <a:cs typeface="Times New Roman"/>
              </a:rPr>
              <a:t>дошкольной образовательной организации</a:t>
            </a: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ea typeface="Times New Roman"/>
              </a:rPr>
              <a:t>Происходит переосмысление роли педагога, который становится в большей степени «координатором» или «наставником», чем непосредственным источником информации. Позиция педагога дошкольного образования по отношению к детям сегодня изменяется и приобретает характер сотрудничества, когда ребенок выступает в ситуации совместной с педагогом деятельности и общения равноправным партнером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9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137434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>Важные </a:t>
            </a:r>
            <a:r>
              <a:rPr lang="ru-RU" dirty="0"/>
              <a:t>факторы в современном воспитательно-образовательном процессе:</a:t>
            </a:r>
            <a:br>
              <a:rPr lang="ru-RU" dirty="0"/>
            </a:b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раскрытие  </a:t>
            </a:r>
            <a:r>
              <a:rPr lang="ru-RU" dirty="0"/>
              <a:t>и  формирование  у  воспитанников  способностей  к самопознанию, самообразованию, самосовершенствованию;</a:t>
            </a:r>
          </a:p>
          <a:p>
            <a:r>
              <a:rPr lang="ru-RU" dirty="0" smtClean="0"/>
              <a:t>создание  </a:t>
            </a:r>
            <a:r>
              <a:rPr lang="ru-RU" dirty="0"/>
              <a:t>педагогом  условий  для  «развертывания»  внутреннего, личностного потенциала каждого воспитанника.</a:t>
            </a:r>
          </a:p>
          <a:p>
            <a:r>
              <a:rPr lang="ru-RU" dirty="0" smtClean="0"/>
              <a:t>переосмысление </a:t>
            </a:r>
            <a:r>
              <a:rPr lang="ru-RU" dirty="0"/>
              <a:t>роли педагога, который становится в большей степени “координатором” или “наставником”, чем непосредственным источником информации;</a:t>
            </a:r>
          </a:p>
          <a:p>
            <a:r>
              <a:rPr lang="ru-RU" dirty="0" smtClean="0"/>
              <a:t>позиция </a:t>
            </a:r>
            <a:r>
              <a:rPr lang="ru-RU" dirty="0"/>
              <a:t>педагога по отношению к детям изменяется и приобретает характер сотрудничества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0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230" y="4545926"/>
            <a:ext cx="3244178" cy="23346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808" y="222195"/>
            <a:ext cx="8229600" cy="122164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b="1" i="1" dirty="0"/>
              <a:t>«Золотые правила»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деятельностного подхода</a:t>
            </a:r>
            <a:r>
              <a:rPr lang="ru-RU" dirty="0"/>
              <a:t/>
            </a:r>
            <a:br>
              <a:rPr lang="ru-RU" dirty="0"/>
            </a:b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391880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Подари </a:t>
            </a:r>
            <a:r>
              <a:rPr lang="ru-RU" dirty="0"/>
              <a:t>ребенку радость творчества, осознание авторского голоса;</a:t>
            </a:r>
          </a:p>
          <a:p>
            <a:r>
              <a:rPr lang="ru-RU" dirty="0" smtClean="0"/>
              <a:t>Веди </a:t>
            </a:r>
            <a:r>
              <a:rPr lang="ru-RU" dirty="0"/>
              <a:t>ребенка от собственного опыта к общественному;</a:t>
            </a:r>
          </a:p>
          <a:p>
            <a:r>
              <a:rPr lang="ru-RU" dirty="0" smtClean="0"/>
              <a:t>Будь </a:t>
            </a:r>
            <a:r>
              <a:rPr lang="ru-RU" dirty="0"/>
              <a:t>не «НАД», а «РЯДОМ»;</a:t>
            </a:r>
          </a:p>
          <a:p>
            <a:r>
              <a:rPr lang="ru-RU" dirty="0" smtClean="0"/>
              <a:t>Радуйся </a:t>
            </a:r>
            <a:r>
              <a:rPr lang="ru-RU" dirty="0"/>
              <a:t>вопросу, но отвечать не спеши;</a:t>
            </a:r>
          </a:p>
          <a:p>
            <a:r>
              <a:rPr lang="ru-RU" dirty="0" smtClean="0"/>
              <a:t>Учи </a:t>
            </a:r>
            <a:r>
              <a:rPr lang="ru-RU" dirty="0"/>
              <a:t>анализировать каждый этап работы;</a:t>
            </a:r>
          </a:p>
          <a:p>
            <a:r>
              <a:rPr lang="ru-RU" dirty="0" smtClean="0"/>
              <a:t>Критикуя</a:t>
            </a:r>
            <a:r>
              <a:rPr lang="ru-RU" dirty="0"/>
              <a:t>, стимулируй активность ребенка.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527605"/>
            <a:ext cx="6558080" cy="1527050"/>
          </a:xfrm>
          <a:solidFill>
            <a:srgbClr val="7ABC3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Формы, виды и направления образовательной деятельности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в </a:t>
            </a:r>
            <a:r>
              <a:rPr lang="ru-RU" b="1" i="1" dirty="0"/>
              <a:t>ДОО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65195" y="2360064"/>
            <a:ext cx="7168900" cy="4123035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/>
              <a:t>проведение </a:t>
            </a:r>
            <a:r>
              <a:rPr lang="ru-RU" b="1" i="1" dirty="0"/>
              <a:t>занятий</a:t>
            </a:r>
            <a:r>
              <a:rPr lang="ru-RU" dirty="0"/>
              <a:t> (в соответствии с расписанием, на которых решались образовательные задачи, сформулированные в комплексных программах по разделам - методикам);</a:t>
            </a:r>
          </a:p>
          <a:p>
            <a:r>
              <a:rPr lang="ru-RU" b="1" i="1" dirty="0" smtClean="0"/>
              <a:t>решение </a:t>
            </a:r>
            <a:r>
              <a:rPr lang="ru-RU" b="1" i="1" dirty="0"/>
              <a:t>образовательных задач и формирование у детей навыков и умений в ходе режимных моментов </a:t>
            </a:r>
            <a:r>
              <a:rPr lang="ru-RU" dirty="0"/>
              <a:t>в рамках совместной деятельности взрослого и детей (утренний прием, прогулка, подготовка ко сну, питание и др.);</a:t>
            </a:r>
          </a:p>
          <a:p>
            <a:r>
              <a:rPr lang="ru-RU" dirty="0" smtClean="0"/>
              <a:t>закрепление </a:t>
            </a:r>
            <a:r>
              <a:rPr lang="ru-RU" dirty="0"/>
              <a:t>полученных детьми знаний и умений</a:t>
            </a:r>
            <a:r>
              <a:rPr lang="ru-RU" b="1" i="1" dirty="0"/>
              <a:t> в индивидуальной работе и самостоятельной деятельности.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2049337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ea typeface="Times New Roman"/>
              </a:rPr>
              <a:t>Основной формой образовательной деятельности было занятие по одной из предметных дисциплин (ФЭМП, развитие речи, конструирование и др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a typeface="Times New Roman"/>
              </a:rPr>
              <a:t>.)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8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204933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Новая модель организации образовательного процесса в соответствие с ФГОС ДО должна реализовываться «в формах, специфических для детей данной возрастной группы, прежде всего, в форме игры, познавательной и исследовательской деятельности, в формах творческой активности, обеспечивающей художественно-эстетическое развитие ребенка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7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07080" y="69490"/>
            <a:ext cx="7627014" cy="122164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ru-RU" dirty="0" smtClean="0">
                <a:ea typeface="Times New Roman"/>
              </a:rPr>
              <a:t>Непосредственно </a:t>
            </a:r>
            <a:r>
              <a:rPr lang="ru-RU" dirty="0">
                <a:ea typeface="Times New Roman"/>
              </a:rPr>
              <a:t>образовательная деятельность (НОД)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07080" y="1749245"/>
            <a:ext cx="7016195" cy="4275740"/>
          </a:xfrm>
        </p:spPr>
        <p:txBody>
          <a:bodyPr/>
          <a:lstStyle/>
          <a:p>
            <a:r>
              <a:rPr lang="ru-RU" dirty="0">
                <a:ea typeface="Times New Roman"/>
              </a:rPr>
              <a:t>Современный образовательный процесс в детском саду, согласно ФГОС ДО, должен быть построен на значимых для развития дошкольников видах детской деятельности: «общении, игре, познавательно-исследовательской деятельности – как сквозных механизмах развития ребенка</a:t>
            </a:r>
            <a:r>
              <a:rPr lang="ru-RU" dirty="0" smtClean="0">
                <a:ea typeface="Times New Roman"/>
              </a:rPr>
              <a:t>» 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4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670" y="2207360"/>
            <a:ext cx="7772400" cy="13620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1800" dirty="0">
                <a:latin typeface="+mn-lt"/>
                <a:ea typeface="Times New Roman"/>
              </a:rPr>
              <a:t>До введения ФГТ и ФГОС ДО основными видами деятельности детей дошкольного возраста считались учение, игра и труд, а способами их организации – руководство этими видами деятельностей. Они традиционно были заключены в учебную деятельность, то есть в занятия по рисованию, по физической культуре, по ознакомлению с художественной литературой и окружающим миром, по развитию речи и др. </a:t>
            </a:r>
            <a:endParaRPr lang="ru-RU" sz="1800" dirty="0">
              <a:latin typeface="+mn-lt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1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122164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indent="228600"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ea typeface="Times New Roman"/>
                <a:cs typeface="Times New Roman"/>
              </a:rPr>
              <a:t>Примерные </a:t>
            </a:r>
            <a:r>
              <a:rPr lang="ru-RU" dirty="0">
                <a:ea typeface="Times New Roman"/>
                <a:cs typeface="Times New Roman"/>
              </a:rPr>
              <a:t>виды детской деятельности в соответствии с возрастом детей:</a:t>
            </a: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- в младенческом возрасте (2 месяца – 1 год) – непосредственное эмоциональное общение с взрослым, манипулирование с предметами и познавательно-исследовательские действия, восприятие музыки, детских песен и стихов, двигательная активность и тактильно-двигательные игры;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0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122164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indent="228600"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ea typeface="Times New Roman"/>
                <a:cs typeface="Times New Roman"/>
              </a:rPr>
              <a:t>Примерные </a:t>
            </a:r>
            <a:r>
              <a:rPr lang="ru-RU" dirty="0">
                <a:ea typeface="Times New Roman"/>
                <a:cs typeface="Times New Roman"/>
              </a:rPr>
              <a:t>виды детской деятельности в соответствии с возрастом детей:</a:t>
            </a: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ru-RU" dirty="0" smtClean="0"/>
              <a:t>в </a:t>
            </a:r>
            <a:r>
              <a:rPr lang="ru-RU" dirty="0"/>
              <a:t>раннем возрасте (1 год – 3 года)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/>
              <a:t>предметная деятельность и игры с составными и динамическими игрушками; экспериментирование с </a:t>
            </a:r>
            <a:r>
              <a:rPr lang="ru-RU" dirty="0" smtClean="0"/>
              <a:t>материалами и </a:t>
            </a:r>
            <a:r>
              <a:rPr lang="ru-RU" dirty="0"/>
              <a:t>веществами (песок, вода, тесто и пр.), общение с взрослым и совместные </a:t>
            </a:r>
            <a:r>
              <a:rPr lang="ru-RU" dirty="0" smtClean="0"/>
              <a:t>игры со </a:t>
            </a:r>
            <a:r>
              <a:rPr lang="ru-RU" dirty="0"/>
              <a:t>сверстниками под руководством взрослого, самообслуживание и действия с бытовыми предметами-орудиями (ложка, савок, лопатка и пр.), восприятие смысла музыки, сказок, стихов, рассматривание картинок, двигательная активность;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0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1576</Words>
  <Application>Microsoft Office PowerPoint</Application>
  <PresentationFormat>Экран (4:3)</PresentationFormat>
  <Paragraphs>202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Office Theme</vt:lpstr>
      <vt:lpstr>Организация и содержание  психолого-педагогической работы в ДОО</vt:lpstr>
      <vt:lpstr>План</vt:lpstr>
      <vt:lpstr>Формы, виды и направления образовательной деятельности  в ДОО</vt:lpstr>
      <vt:lpstr>Презентация PowerPoint</vt:lpstr>
      <vt:lpstr>Презентация PowerPoint</vt:lpstr>
      <vt:lpstr>Непосредственно образовательная деятельность (НОД)</vt:lpstr>
      <vt:lpstr>До введения ФГТ и ФГОС ДО основными видами деятельности детей дошкольного возраста считались учение, игра и труд, а способами их организации – руководство этими видами деятельностей. Они традиционно были заключены в учебную деятельность, то есть в занятия по рисованию, по физической культуре, по ознакомлению с художественной литературой и окружающим миром, по развитию речи и др. </vt:lpstr>
      <vt:lpstr> Примерные виды детской деятельности в соответствии с возрастом детей: </vt:lpstr>
      <vt:lpstr> Примерные виды детской деятельности в соответствии с возрастом детей: </vt:lpstr>
      <vt:lpstr> Примерные виды детской деятельности в соответствии с возрастом детей: </vt:lpstr>
      <vt:lpstr> Современные формы работы с детьми дошкольного возраста </vt:lpstr>
      <vt:lpstr> Современные формы работы с детьми дошкольного возраста </vt:lpstr>
      <vt:lpstr> Современные формы работы с детьми дошкольного возраста </vt:lpstr>
      <vt:lpstr> Современные формы работы с детьми дошкольного возраста </vt:lpstr>
      <vt:lpstr> Современные формы работы с детьми дошкольного возраста </vt:lpstr>
      <vt:lpstr> Современные формы работы с детьми дошкольного возраста </vt:lpstr>
      <vt:lpstr>Непосредственно образовательная деятельность (НОД) реализуется через организацию различных видов детской деятельности и их интеграцию с использованием  разнообразных  форм,  выбор  которых  осуществляется педагогами самостоятельно в зависимости от контингента детей, уровня освоения общеобразовательной программы дошкольного образования и решения конкретных образовательных задач</vt:lpstr>
      <vt:lpstr>Самостоятельная деятельность детей</vt:lpstr>
      <vt:lpstr>При планировании и составлении режима и расписания образовательной деятельности необходимо учитывать</vt:lpstr>
      <vt:lpstr> Режим реализации образовательных задач в процессе детской деятельности </vt:lpstr>
      <vt:lpstr>Оптимальный режим</vt:lpstr>
      <vt:lpstr> Содержание психолого-педагогической работы по реализации образовательных задач в ДОО </vt:lpstr>
      <vt:lpstr> Основные принципы и направления деятельности современного педагога дошкольной образовательной организации </vt:lpstr>
      <vt:lpstr>  Важные факторы в современном воспитательно-образовательном процессе:  </vt:lpstr>
      <vt:lpstr>  «Золотые правила»  деятельностного подхода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marina</cp:lastModifiedBy>
  <cp:revision>37</cp:revision>
  <dcterms:created xsi:type="dcterms:W3CDTF">2013-08-21T19:17:07Z</dcterms:created>
  <dcterms:modified xsi:type="dcterms:W3CDTF">2014-11-25T21:46:31Z</dcterms:modified>
</cp:coreProperties>
</file>